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5" r:id="rId1"/>
  </p:sldMasterIdLst>
  <p:sldIdLst>
    <p:sldId id="256" r:id="rId2"/>
    <p:sldId id="257" r:id="rId3"/>
    <p:sldId id="259" r:id="rId4"/>
    <p:sldId id="261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1C22"/>
    <a:srgbClr val="759B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7248" autoAdjust="0"/>
    <p:restoredTop sz="94660"/>
  </p:normalViewPr>
  <p:slideViewPr>
    <p:cSldViewPr snapToGrid="0">
      <p:cViewPr varScale="1">
        <p:scale>
          <a:sx n="29" d="100"/>
          <a:sy n="29" d="100"/>
        </p:scale>
        <p:origin x="90" y="21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9462EF3-3C4F-43EE-ACEE-D4B806740EA3}" type="datetimeFigureOut">
              <a:rPr lang="en-US" smtClean="0"/>
              <a:pPr/>
              <a:t>10/26/2017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09705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smtClean="0"/>
              <a:t>10/26/2017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635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smtClean="0"/>
              <a:t>10/26/2017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761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smtClean="0"/>
              <a:t>10/26/2017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768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smtClean="0"/>
              <a:t>10/26/2017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6588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smtClean="0"/>
              <a:t>10/26/2017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066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smtClean="0"/>
              <a:t>10/26/2017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432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smtClean="0"/>
              <a:t>10/26/2017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454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smtClean="0"/>
              <a:t>10/26/2017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03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smtClean="0"/>
              <a:t>10/26/2017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203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smtClean="0"/>
              <a:t>10/26/2017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1757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786BE5-D2A3-4BF0-8B30-D7403E61B3DC}" type="datetimeFigureOut">
              <a:rPr lang="en-US" smtClean="0"/>
              <a:t>10/26/2017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6085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645" y="-722737"/>
            <a:ext cx="12190770" cy="76132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421" y="2775507"/>
            <a:ext cx="2191265" cy="616795"/>
          </a:xfrm>
        </p:spPr>
        <p:txBody>
          <a:bodyPr>
            <a:normAutofit fontScale="90000"/>
          </a:bodyPr>
          <a:lstStyle/>
          <a:p>
            <a:r>
              <a:rPr lang="en-GB" sz="2800" b="1" i="1" dirty="0" smtClean="0">
                <a:solidFill>
                  <a:schemeClr val="tx2"/>
                </a:solidFill>
                <a:latin typeface="Linux Libertine G" panose="02000503000000000000" pitchFamily="2" charset="0"/>
                <a:ea typeface="Linux Libertine G" panose="02000503000000000000" pitchFamily="2" charset="0"/>
                <a:cs typeface="Linux Biolinum G" panose="02000503000000000000" pitchFamily="2" charset="0"/>
              </a:rPr>
              <a:t>OCEANS </a:t>
            </a:r>
            <a:r>
              <a:rPr lang="en-GB" sz="2800" b="1" i="1" dirty="0" smtClean="0">
                <a:solidFill>
                  <a:schemeClr val="tx2"/>
                </a:solidFill>
                <a:latin typeface="Linux Libertine G" panose="02000503000000000000" pitchFamily="2" charset="0"/>
                <a:ea typeface="Linux Libertine G" panose="02000503000000000000" pitchFamily="2" charset="0"/>
                <a:cs typeface="Linux Biolinum G" panose="02000503000000000000" pitchFamily="2" charset="0"/>
              </a:rPr>
              <a:t>15</a:t>
            </a:r>
            <a:endParaRPr lang="en-GB" sz="2800" b="1" i="1" dirty="0">
              <a:solidFill>
                <a:schemeClr val="tx2"/>
              </a:solidFill>
              <a:latin typeface="Linux Libertine G" panose="02000503000000000000" pitchFamily="2" charset="0"/>
              <a:ea typeface="Linux Libertine G" panose="02000503000000000000" pitchFamily="2" charset="0"/>
              <a:cs typeface="Linux Biolinum G" panose="02000503000000000000" pitchFamily="2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gray">
          <a:xfrm>
            <a:off x="7963529" y="6025977"/>
            <a:ext cx="2024850" cy="6167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GB" sz="2800" i="1" dirty="0">
              <a:latin typeface="Linux Biolinum G" panose="02000503000000000000" pitchFamily="2" charset="0"/>
              <a:ea typeface="Linux Biolinum G" panose="02000503000000000000" pitchFamily="2" charset="0"/>
              <a:cs typeface="Linux Biolinum G" panose="02000503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gray">
          <a:xfrm>
            <a:off x="2847831" y="3785286"/>
            <a:ext cx="2024850" cy="6167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GB" sz="2800" i="1" dirty="0">
              <a:latin typeface="Linux Biolinum G" panose="02000503000000000000" pitchFamily="2" charset="0"/>
              <a:ea typeface="Linux Biolinum G" panose="02000503000000000000" pitchFamily="2" charset="0"/>
              <a:cs typeface="Linux Biolinum G" panose="02000503000000000000" pitchFamily="2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5385" y="6466702"/>
            <a:ext cx="5799437" cy="423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i="1" dirty="0" smtClean="0">
                <a:solidFill>
                  <a:schemeClr val="bg1"/>
                </a:solidFill>
                <a:latin typeface="Linux Biolinum G" panose="02000503000000000000" pitchFamily="2" charset="0"/>
                <a:ea typeface="Linux Biolinum G" panose="02000503000000000000" pitchFamily="2" charset="0"/>
                <a:cs typeface="Linux Biolinum G" panose="02000503000000000000" pitchFamily="2" charset="0"/>
              </a:rPr>
              <a:t>Bank heist adventure game by team 15</a:t>
            </a:r>
            <a:endParaRPr lang="en-GB" sz="2800" b="1" i="1" dirty="0">
              <a:solidFill>
                <a:schemeClr val="bg1"/>
              </a:solidFill>
              <a:latin typeface="Linux Biolinum G" panose="02000503000000000000" pitchFamily="2" charset="0"/>
              <a:ea typeface="Linux Biolinum G" panose="02000503000000000000" pitchFamily="2" charset="0"/>
              <a:cs typeface="Linux Biolinum G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46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704" y="0"/>
            <a:ext cx="3454541" cy="1499616"/>
          </a:xfrm>
        </p:spPr>
        <p:txBody>
          <a:bodyPr/>
          <a:lstStyle/>
          <a:p>
            <a:r>
              <a:rPr lang="en-GB" dirty="0" smtClean="0">
                <a:solidFill>
                  <a:schemeClr val="tx1"/>
                </a:solidFill>
              </a:rPr>
              <a:t>The Story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517" y="3322957"/>
            <a:ext cx="11664914" cy="3745832"/>
          </a:xfrm>
        </p:spPr>
        <p:txBody>
          <a:bodyPr>
            <a:normAutofit/>
          </a:bodyPr>
          <a:lstStyle/>
          <a:p>
            <a:pPr>
              <a:buClrTx/>
              <a:buFont typeface="Wingdings" panose="05000000000000000000" pitchFamily="2" charset="2"/>
              <a:buChar char="§"/>
            </a:pPr>
            <a:r>
              <a:rPr lang="en-GB" sz="2000" dirty="0" smtClean="0"/>
              <a:t>Your goal is to make a series of decisions that will affect your outcome, and manoeuvre through the bank towards the vault, in which you’ll find the riches you desire.</a:t>
            </a:r>
          </a:p>
          <a:p>
            <a:pPr lvl="1">
              <a:buClrTx/>
              <a:buFont typeface="Wingdings" panose="05000000000000000000" pitchFamily="2" charset="2"/>
              <a:buChar char="§"/>
            </a:pPr>
            <a:r>
              <a:rPr lang="en-GB" sz="2000" dirty="0" smtClean="0"/>
              <a:t> There are many options available to the user, giving a large amount of content for the user to explore and thus entertain them for extended periods of time</a:t>
            </a:r>
          </a:p>
          <a:p>
            <a:pPr>
              <a:buClrTx/>
              <a:buFont typeface="Wingdings" panose="05000000000000000000" pitchFamily="2" charset="2"/>
              <a:buChar char="§"/>
            </a:pPr>
            <a:r>
              <a:rPr lang="en-GB" sz="2000" dirty="0" smtClean="0"/>
              <a:t>  Using a mixture of items the player has purchased during the pre-planning phase, minor decisions made throughout, and various items found scattered throughout the bank, the character must find a way to complete the tasks and final goal efficiently.</a:t>
            </a:r>
          </a:p>
          <a:p>
            <a:pPr lvl="1">
              <a:buClrTx/>
              <a:buFont typeface="Wingdings" panose="05000000000000000000" pitchFamily="2" charset="2"/>
              <a:buChar char="§"/>
            </a:pPr>
            <a:r>
              <a:rPr lang="en-GB" sz="2000" dirty="0" smtClean="0"/>
              <a:t>Interesting rules that measure the character’s level of suspicion will effect the outcome of the game. This creates a dynamic storyline as there are many different paths that the user can follow and thus various endings.</a:t>
            </a:r>
            <a:endParaRPr lang="en-GB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219220" y="1821517"/>
            <a:ext cx="116649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 smtClean="0"/>
              <a:t>The character played by the user is </a:t>
            </a:r>
            <a:r>
              <a:rPr lang="en-GB" sz="2000" dirty="0"/>
              <a:t>an ordinary man, with honest </a:t>
            </a:r>
            <a:r>
              <a:rPr lang="en-GB" sz="2000" dirty="0" smtClean="0"/>
              <a:t>motives</a:t>
            </a:r>
          </a:p>
          <a:p>
            <a:r>
              <a:rPr lang="en-GB" sz="2000" dirty="0" smtClean="0"/>
              <a:t> </a:t>
            </a:r>
            <a:r>
              <a:rPr lang="en-GB" sz="2000" dirty="0"/>
              <a:t>but questionable morals, that has agreed to take part in a bank heist</a:t>
            </a:r>
            <a:r>
              <a:rPr lang="en-GB" sz="2000" dirty="0" smtClean="0"/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sz="2000" dirty="0" smtClean="0"/>
              <a:t>The realistic backstory and description of the main character plays a large part in this game, giving each move and decision a purpose.</a:t>
            </a:r>
            <a:endParaRPr lang="en-GB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1557" t="1741" r="5942" b="805"/>
          <a:stretch/>
        </p:blipFill>
        <p:spPr>
          <a:xfrm>
            <a:off x="8565501" y="105867"/>
            <a:ext cx="2323323" cy="22641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864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06530" y="188809"/>
            <a:ext cx="5043196" cy="1499616"/>
          </a:xfrm>
        </p:spPr>
        <p:txBody>
          <a:bodyPr/>
          <a:lstStyle/>
          <a:p>
            <a:r>
              <a:rPr lang="en-GB" dirty="0" smtClean="0">
                <a:solidFill>
                  <a:schemeClr val="tx1"/>
                </a:solidFill>
              </a:rPr>
              <a:t>Defining Features 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935" y="1446243"/>
            <a:ext cx="11528907" cy="5533055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lnSpc>
                <a:spcPct val="100000"/>
              </a:lnSpc>
              <a:buClrTx/>
              <a:buNone/>
            </a:pPr>
            <a:r>
              <a:rPr lang="en-GB" sz="2500" b="1" dirty="0" smtClean="0"/>
              <a:t>While text-based games all follow a similar format, this game has some defining features that make it stand out</a:t>
            </a:r>
            <a:r>
              <a:rPr lang="en-GB" sz="2500" b="1" dirty="0"/>
              <a:t>:</a:t>
            </a:r>
            <a:endParaRPr lang="en-GB" sz="2500" b="1" dirty="0" smtClean="0"/>
          </a:p>
          <a:p>
            <a:pPr>
              <a:lnSpc>
                <a:spcPct val="100000"/>
              </a:lnSpc>
              <a:buClrTx/>
              <a:buFont typeface="Wingdings" panose="05000000000000000000" pitchFamily="2" charset="2"/>
              <a:buChar char="§"/>
            </a:pPr>
            <a:r>
              <a:rPr lang="en-GB" sz="2500" dirty="0"/>
              <a:t> </a:t>
            </a:r>
            <a:r>
              <a:rPr lang="en-GB" sz="2500" dirty="0" smtClean="0"/>
              <a:t>Turn based: Each action carried out by the user is counted, and a leader board in a database created by SQL will contain the user’s name, with users who have completed the game in less turns closer to the top. </a:t>
            </a:r>
          </a:p>
          <a:p>
            <a:pPr>
              <a:lnSpc>
                <a:spcPct val="100000"/>
              </a:lnSpc>
              <a:buClrTx/>
              <a:buFont typeface="Wingdings" panose="05000000000000000000" pitchFamily="2" charset="2"/>
              <a:buChar char="§"/>
            </a:pPr>
            <a:r>
              <a:rPr lang="en-GB" sz="2500" dirty="0" smtClean="0"/>
              <a:t> Scaled Victory: Assuming that you have completed the main objective within the set number of turns, the amount </a:t>
            </a:r>
            <a:r>
              <a:rPr lang="en-GB" sz="2500" dirty="0" smtClean="0"/>
              <a:t>of turns you have left at the end will determine your rank on the leader board</a:t>
            </a:r>
          </a:p>
          <a:p>
            <a:pPr>
              <a:lnSpc>
                <a:spcPct val="100000"/>
              </a:lnSpc>
              <a:buClrTx/>
              <a:buFont typeface="Wingdings" panose="05000000000000000000" pitchFamily="2" charset="2"/>
              <a:buChar char="§"/>
            </a:pPr>
            <a:r>
              <a:rPr lang="en-GB" sz="2500" dirty="0" smtClean="0"/>
              <a:t> Measure </a:t>
            </a:r>
            <a:r>
              <a:rPr lang="en-GB" sz="2500" dirty="0" smtClean="0"/>
              <a:t>of suspicious activity: The amount of suspicious acts the character performs will be closely related to the user’s ability to reach their goal. i.e. after exceeding a certain threshold, the user will be caught and sent back to a previous checkpoint.</a:t>
            </a:r>
          </a:p>
          <a:p>
            <a:pPr>
              <a:lnSpc>
                <a:spcPct val="100000"/>
              </a:lnSpc>
              <a:buClrTx/>
              <a:buFont typeface="Wingdings" panose="05000000000000000000" pitchFamily="2" charset="2"/>
              <a:buChar char="§"/>
            </a:pPr>
            <a:r>
              <a:rPr lang="en-GB" sz="2500" dirty="0"/>
              <a:t> </a:t>
            </a:r>
            <a:r>
              <a:rPr lang="en-GB" sz="2500" dirty="0" smtClean="0"/>
              <a:t>Side-tasks: A series of small-scale tasks that the user must perform in order to gain access to the vault and finish the game</a:t>
            </a:r>
            <a:endParaRPr lang="en-GB" sz="2500" dirty="0"/>
          </a:p>
          <a:p>
            <a:pPr>
              <a:lnSpc>
                <a:spcPct val="100000"/>
              </a:lnSpc>
              <a:buClrTx/>
              <a:buFont typeface="Wingdings" panose="05000000000000000000" pitchFamily="2" charset="2"/>
              <a:buChar char="§"/>
            </a:pPr>
            <a:r>
              <a:rPr lang="en-GB" sz="2500" dirty="0" smtClean="0"/>
              <a:t> Non-linear story line: many different factors can contribute to the ending that is provided to the user. This ensures that they remain entertained after playing the game multiple times, and adds a dynamic and unique depth that the game would not otherwise have.</a:t>
            </a:r>
          </a:p>
          <a:p>
            <a:pPr>
              <a:lnSpc>
                <a:spcPct val="100000"/>
              </a:lnSpc>
              <a:buClrTx/>
              <a:buFont typeface="Wingdings" panose="05000000000000000000" pitchFamily="2" charset="2"/>
              <a:buChar char="§"/>
            </a:pPr>
            <a:r>
              <a:rPr lang="en-GB" sz="2500" dirty="0" smtClean="0"/>
              <a:t> Leader board: the user’s score (depending on how efficiently they achieved their goal) will be displayed and compared to other user’s scores.</a:t>
            </a:r>
          </a:p>
          <a:p>
            <a:pPr>
              <a:lnSpc>
                <a:spcPct val="100000"/>
              </a:lnSpc>
              <a:buClrTx/>
              <a:buFont typeface="Wingdings" panose="05000000000000000000" pitchFamily="2" charset="2"/>
              <a:buChar char="§"/>
            </a:pPr>
            <a:r>
              <a:rPr lang="en-GB" sz="2500" dirty="0"/>
              <a:t> </a:t>
            </a:r>
            <a:r>
              <a:rPr lang="en-GB" sz="2500" dirty="0" smtClean="0"/>
              <a:t>pre game: An </a:t>
            </a:r>
            <a:r>
              <a:rPr lang="en-GB" sz="2500" dirty="0"/>
              <a:t>element of the game worth noting is the ‘pre-game’ phase, in which the user can make a series of decisions and purchases that can either benefit or work against them once the main game begins</a:t>
            </a:r>
            <a:r>
              <a:rPr lang="en-GB" sz="2400" dirty="0" smtClean="0"/>
              <a:t>.</a:t>
            </a:r>
          </a:p>
          <a:p>
            <a:pPr>
              <a:lnSpc>
                <a:spcPct val="100000"/>
              </a:lnSpc>
              <a:buClrTx/>
              <a:buFont typeface="Wingdings" panose="05000000000000000000" pitchFamily="2" charset="2"/>
              <a:buChar char="§"/>
            </a:pPr>
            <a:r>
              <a:rPr lang="en-GB" sz="2400" dirty="0" smtClean="0"/>
              <a:t>Save game function: A very important feature on this game which allows the user to save at any point to later load.</a:t>
            </a:r>
          </a:p>
          <a:p>
            <a:pPr>
              <a:lnSpc>
                <a:spcPct val="100000"/>
              </a:lnSpc>
              <a:buClrTx/>
              <a:buFont typeface="Wingdings" panose="05000000000000000000" pitchFamily="2" charset="2"/>
              <a:buChar char="§"/>
            </a:pPr>
            <a:r>
              <a:rPr lang="en-GB" sz="2400" dirty="0" smtClean="0"/>
              <a:t>Suspicion</a:t>
            </a:r>
            <a:r>
              <a:rPr lang="en-GB" sz="2400" dirty="0" smtClean="0"/>
              <a:t>/stealth: This in built feature makes for a more challenging game as the user will have to manoeuvre around the map without making much noise, anything from trying to open a door to punching a guard in the face will increase your suspicion meter until you get caught. </a:t>
            </a:r>
            <a:endParaRPr lang="en-GB" sz="2400" dirty="0"/>
          </a:p>
        </p:txBody>
      </p:sp>
      <p:pic>
        <p:nvPicPr>
          <p:cNvPr id="4" name="Picture 2" descr="Image result for gold bar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546"/>
          <a:stretch/>
        </p:blipFill>
        <p:spPr bwMode="auto">
          <a:xfrm>
            <a:off x="538194" y="188809"/>
            <a:ext cx="6571733" cy="9498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stA="31000" endPos="45000" dist="508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71531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1033" y="152079"/>
            <a:ext cx="9339072" cy="922742"/>
          </a:xfrm>
        </p:spPr>
        <p:txBody>
          <a:bodyPr/>
          <a:lstStyle/>
          <a:p>
            <a:r>
              <a:rPr lang="en-GB" dirty="0" smtClean="0"/>
              <a:t>Justification of design decisions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602" y="1074821"/>
            <a:ext cx="11280166" cy="5213684"/>
          </a:xfrm>
        </p:spPr>
        <p:txBody>
          <a:bodyPr>
            <a:normAutofit/>
          </a:bodyPr>
          <a:lstStyle/>
          <a:p>
            <a:pPr lvl="1">
              <a:buClrTx/>
            </a:pPr>
            <a:endParaRPr lang="en-GB" sz="2800" dirty="0" smtClean="0"/>
          </a:p>
          <a:p>
            <a:pPr lvl="1">
              <a:buClrTx/>
            </a:pPr>
            <a:r>
              <a:rPr lang="en-GB" sz="2800" dirty="0" smtClean="0"/>
              <a:t>Layout</a:t>
            </a:r>
          </a:p>
          <a:p>
            <a:pPr lvl="2">
              <a:buClrTx/>
            </a:pPr>
            <a:r>
              <a:rPr lang="en-GB" sz="2000" dirty="0" smtClean="0"/>
              <a:t>ASCII art</a:t>
            </a:r>
          </a:p>
          <a:p>
            <a:pPr lvl="2">
              <a:buClrTx/>
            </a:pPr>
            <a:r>
              <a:rPr lang="en-GB" sz="2000" dirty="0" smtClean="0"/>
              <a:t>Character iteration to display the story to the user</a:t>
            </a:r>
          </a:p>
          <a:p>
            <a:pPr lvl="2">
              <a:buClrTx/>
            </a:pPr>
            <a:endParaRPr lang="en-GB" sz="2000" dirty="0"/>
          </a:p>
          <a:p>
            <a:pPr lvl="2">
              <a:buClrTx/>
            </a:pPr>
            <a:endParaRPr lang="en-GB" sz="2000" dirty="0"/>
          </a:p>
          <a:p>
            <a:pPr lvl="1">
              <a:buClrTx/>
            </a:pPr>
            <a:r>
              <a:rPr lang="en-GB" sz="2800" dirty="0" smtClean="0"/>
              <a:t>Architecture:</a:t>
            </a:r>
          </a:p>
          <a:p>
            <a:pPr lvl="2">
              <a:buClrTx/>
            </a:pPr>
            <a:r>
              <a:rPr lang="en-GB" sz="2000" dirty="0" smtClean="0"/>
              <a:t>Modules</a:t>
            </a:r>
          </a:p>
          <a:p>
            <a:pPr lvl="2">
              <a:buClrTx/>
            </a:pPr>
            <a:r>
              <a:rPr lang="en-GB" sz="2000" dirty="0"/>
              <a:t>Procedural </a:t>
            </a:r>
            <a:r>
              <a:rPr lang="en-GB" sz="2000" dirty="0" smtClean="0"/>
              <a:t>paradigm</a:t>
            </a:r>
          </a:p>
          <a:p>
            <a:pPr lvl="2">
              <a:buClrTx/>
            </a:pPr>
            <a:r>
              <a:rPr lang="en-GB" sz="2000" dirty="0" smtClean="0"/>
              <a:t>SQL Database</a:t>
            </a:r>
          </a:p>
          <a:p>
            <a:pPr lvl="2">
              <a:buClrTx/>
            </a:pPr>
            <a:r>
              <a:rPr lang="en-GB" sz="2000" dirty="0" smtClean="0"/>
              <a:t>Command Architecture </a:t>
            </a:r>
            <a:endParaRPr lang="en-GB" sz="1800" dirty="0" smtClean="0"/>
          </a:p>
        </p:txBody>
      </p:sp>
    </p:spTree>
    <p:extLst>
      <p:ext uri="{BB962C8B-B14F-4D97-AF65-F5344CB8AC3E}">
        <p14:creationId xmlns:p14="http://schemas.microsoft.com/office/powerpoint/2010/main" val="296255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318" y="264072"/>
            <a:ext cx="8704757" cy="979974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chemeClr val="tx1"/>
                </a:solidFill>
              </a:rPr>
              <a:t>Why should you choose this game?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997" y="1244046"/>
            <a:ext cx="11645887" cy="1986982"/>
          </a:xfrm>
        </p:spPr>
        <p:txBody>
          <a:bodyPr>
            <a:normAutofit/>
          </a:bodyPr>
          <a:lstStyle/>
          <a:p>
            <a:pPr>
              <a:buClrTx/>
              <a:buFont typeface="Wingdings" panose="05000000000000000000" pitchFamily="2" charset="2"/>
              <a:buChar char="§"/>
            </a:pPr>
            <a:r>
              <a:rPr lang="en-GB" dirty="0" smtClean="0"/>
              <a:t> If you are looking for a game with an exciting story, with the freedom to affect the outcome depending on your personal decisions, then this is the game for you!</a:t>
            </a:r>
          </a:p>
          <a:p>
            <a:pPr>
              <a:buClrTx/>
              <a:buFont typeface="Wingdings" panose="05000000000000000000" pitchFamily="2" charset="2"/>
              <a:buChar char="§"/>
            </a:pPr>
            <a:r>
              <a:rPr lang="en-GB" dirty="0" smtClean="0"/>
              <a:t> Ocean’s 15 takes the stereotypical text-based adventure game format, but spices it up with the use of a modern, and somewhat realistic setting, alongside characters you can empathise with, and situations that you trigger by your own actions.</a:t>
            </a:r>
          </a:p>
        </p:txBody>
      </p:sp>
      <p:pic>
        <p:nvPicPr>
          <p:cNvPr id="2050" name="Picture 2" descr="Image result for bank hei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7" y="3382265"/>
            <a:ext cx="4803603" cy="24018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TextBox 3"/>
          <p:cNvSpPr txBox="1"/>
          <p:nvPr/>
        </p:nvSpPr>
        <p:spPr>
          <a:xfrm>
            <a:off x="925429" y="6016406"/>
            <a:ext cx="10780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/>
              <a:t> Do you think you could carry out a successful bank heist? The only way to find out is to try this game!</a:t>
            </a:r>
          </a:p>
          <a:p>
            <a:endParaRPr lang="en-GB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366411" y="3013506"/>
            <a:ext cx="665747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200" dirty="0" smtClean="0"/>
              <a:t>Ocean’s 15 tackles the traditional text-based adventure game from a different angle, engaging the user in various different sub-tasks.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200" dirty="0" smtClean="0"/>
              <a:t>What sets this game is that various functions (e.g. suspicion levels, number of turns, etc.) work in harmony to mimic real life as closely as possible; this is an extremely effective approach as logic is highly beneficial when playing.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sz="2200" dirty="0" smtClean="0"/>
          </a:p>
        </p:txBody>
      </p:sp>
    </p:spTree>
    <p:extLst>
      <p:ext uri="{BB962C8B-B14F-4D97-AF65-F5344CB8AC3E}">
        <p14:creationId xmlns:p14="http://schemas.microsoft.com/office/powerpoint/2010/main" val="20122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626</TotalTime>
  <Words>785</Words>
  <Application>Microsoft Office PowerPoint</Application>
  <PresentationFormat>Widescreen</PresentationFormat>
  <Paragraphs>39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Linux Biolinum G</vt:lpstr>
      <vt:lpstr>Linux Libertine G</vt:lpstr>
      <vt:lpstr>Tw Cen MT</vt:lpstr>
      <vt:lpstr>Tw Cen MT Condensed</vt:lpstr>
      <vt:lpstr>Wingdings</vt:lpstr>
      <vt:lpstr>Wingdings 3</vt:lpstr>
      <vt:lpstr>Integral</vt:lpstr>
      <vt:lpstr>OCEANS 15</vt:lpstr>
      <vt:lpstr>The Story</vt:lpstr>
      <vt:lpstr>Defining Features </vt:lpstr>
      <vt:lpstr>Justification of design decisions</vt:lpstr>
      <vt:lpstr>Why should you choose this game?</vt:lpstr>
    </vt:vector>
  </TitlesOfParts>
  <Company>Cardiff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Heist</dc:title>
  <dc:creator>insrv</dc:creator>
  <cp:lastModifiedBy>insrv</cp:lastModifiedBy>
  <cp:revision>55</cp:revision>
  <dcterms:created xsi:type="dcterms:W3CDTF">2017-10-24T11:49:25Z</dcterms:created>
  <dcterms:modified xsi:type="dcterms:W3CDTF">2017-10-26T11:20:00Z</dcterms:modified>
</cp:coreProperties>
</file>